
<file path=[Content_Types].xml><?xml version="1.0" encoding="utf-8"?>
<Types xmlns="http://schemas.openxmlformats.org/package/2006/content-types">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2" d="100"/>
          <a:sy n="122" d="100"/>
        </p:scale>
        <p:origin x="11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8252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58952" y="658368"/>
            <a:ext cx="6583680" cy="411480"/>
          </a:xfrm>
          <a:prstGeom prst="rect">
            <a:avLst/>
          </a:prstGeom>
          <a:noFill/>
          <a:ln/>
        </p:spPr>
        <p:txBody>
          <a:bodyPr wrap="square" lIns="0" tIns="0" rIns="0" bIns="0" rtlCol="0" anchor="ctr"/>
          <a:lstStyle/>
          <a:p>
            <a:pPr marL="0" indent="0">
              <a:buNone/>
            </a:pPr>
            <a:r>
              <a:rPr lang="en-US" sz="1900" dirty="0">
                <a:solidFill>
                  <a:srgbClr val="F4E8C7"/>
                </a:solidFill>
              </a:rPr>
              <a:t>Welcome to</a:t>
            </a:r>
            <a:endParaRPr lang="en-US" sz="1900" dirty="0"/>
          </a:p>
        </p:txBody>
      </p:sp>
      <p:sp>
        <p:nvSpPr>
          <p:cNvPr id="4" name="Text 1"/>
          <p:cNvSpPr/>
          <p:nvPr/>
        </p:nvSpPr>
        <p:spPr>
          <a:xfrm>
            <a:off x="713232" y="1097280"/>
            <a:ext cx="7589520" cy="1463040"/>
          </a:xfrm>
          <a:prstGeom prst="rect">
            <a:avLst/>
          </a:prstGeom>
          <a:noFill/>
          <a:ln/>
        </p:spPr>
        <p:txBody>
          <a:bodyPr wrap="square" lIns="0" tIns="0" rIns="0" bIns="0" rtlCol="0" anchor="ctr">
            <a:normAutofit/>
          </a:bodyPr>
          <a:lstStyle/>
          <a:p>
            <a:pPr marL="0" indent="0">
              <a:buNone/>
            </a:pPr>
            <a:r>
              <a:rPr lang="en-US" sz="3700" b="1" dirty="0">
                <a:solidFill>
                  <a:srgbClr val="FFFFFF"/>
                </a:solidFill>
                <a:latin typeface="Aptos Display" pitchFamily="34" charset="0"/>
                <a:ea typeface="Aptos Display" pitchFamily="34" charset="-122"/>
                <a:cs typeface="Aptos Display" pitchFamily="34" charset="-120"/>
              </a:rPr>
              <a:t>St. Mary’s Virtual</a:t>
            </a:r>
            <a:endParaRPr lang="en-US" sz="3700" dirty="0"/>
          </a:p>
          <a:p>
            <a:pPr marL="0" indent="0">
              <a:buNone/>
            </a:pPr>
            <a:r>
              <a:rPr lang="en-US" sz="3700" b="1" dirty="0">
                <a:solidFill>
                  <a:srgbClr val="FFFFFF"/>
                </a:solidFill>
                <a:latin typeface="Aptos Display" pitchFamily="34" charset="0"/>
                <a:ea typeface="Aptos Display" pitchFamily="34" charset="-122"/>
                <a:cs typeface="Aptos Display" pitchFamily="34" charset="-120"/>
              </a:rPr>
              <a:t>Rosary Ministry</a:t>
            </a:r>
            <a:endParaRPr lang="en-US" sz="3700" dirty="0"/>
          </a:p>
        </p:txBody>
      </p:sp>
      <p:sp>
        <p:nvSpPr>
          <p:cNvPr id="5" name="Shape 2"/>
          <p:cNvSpPr/>
          <p:nvPr/>
        </p:nvSpPr>
        <p:spPr>
          <a:xfrm>
            <a:off x="768096" y="2697480"/>
            <a:ext cx="2286000" cy="0"/>
          </a:xfrm>
          <a:prstGeom prst="line">
            <a:avLst/>
          </a:prstGeom>
          <a:noFill/>
          <a:ln w="31750">
            <a:solidFill>
              <a:srgbClr val="D7B56D"/>
            </a:solidFill>
            <a:prstDash val="solid"/>
          </a:ln>
        </p:spPr>
      </p:sp>
      <p:sp>
        <p:nvSpPr>
          <p:cNvPr id="6" name="Text 3"/>
          <p:cNvSpPr/>
          <p:nvPr/>
        </p:nvSpPr>
        <p:spPr>
          <a:xfrm>
            <a:off x="749808" y="2907792"/>
            <a:ext cx="6126480" cy="365760"/>
          </a:xfrm>
          <a:prstGeom prst="rect">
            <a:avLst/>
          </a:prstGeom>
          <a:noFill/>
          <a:ln/>
        </p:spPr>
        <p:txBody>
          <a:bodyPr wrap="square" lIns="0" tIns="0" rIns="0" bIns="0" rtlCol="0" anchor="ctr"/>
          <a:lstStyle/>
          <a:p>
            <a:pPr marL="0" indent="0">
              <a:buNone/>
            </a:pPr>
            <a:r>
              <a:rPr lang="en-US" sz="1600" dirty="0">
                <a:solidFill>
                  <a:srgbClr val="F4E8C7"/>
                </a:solidFill>
              </a:rPr>
              <a:t>St. Mary’s Church – Park City, Utah</a:t>
            </a:r>
            <a:endParaRPr lang="en-US" sz="1600" dirty="0"/>
          </a:p>
        </p:txBody>
      </p:sp>
      <p:sp>
        <p:nvSpPr>
          <p:cNvPr id="7" name="Text 4"/>
          <p:cNvSpPr/>
          <p:nvPr/>
        </p:nvSpPr>
        <p:spPr>
          <a:xfrm>
            <a:off x="777240" y="5138928"/>
            <a:ext cx="6583680" cy="685800"/>
          </a:xfrm>
          <a:prstGeom prst="rect">
            <a:avLst/>
          </a:prstGeom>
          <a:noFill/>
          <a:ln/>
        </p:spPr>
        <p:txBody>
          <a:bodyPr wrap="square" lIns="254" tIns="254" rIns="254" bIns="254" rtlCol="0" anchor="ctr">
            <a:normAutofit/>
          </a:bodyPr>
          <a:lstStyle/>
          <a:p>
            <a:pPr marL="0" indent="0">
              <a:buNone/>
            </a:pPr>
            <a:r>
              <a:rPr lang="en-US" sz="1800" i="1" dirty="0">
                <a:solidFill>
                  <a:srgbClr val="FFF4D2"/>
                </a:solidFill>
              </a:rPr>
              <a:t>“They devoted themselves to prayer… with Mary.”</a:t>
            </a:r>
            <a:endParaRPr lang="en-US" sz="1800" dirty="0"/>
          </a:p>
          <a:p>
            <a:pPr marL="0" indent="0">
              <a:buNone/>
            </a:pPr>
            <a:r>
              <a:rPr lang="en-US" sz="1800" i="1" dirty="0">
                <a:solidFill>
                  <a:srgbClr val="FFF4D2"/>
                </a:solidFill>
              </a:rPr>
              <a:t>Acts 1:14</a:t>
            </a:r>
            <a:endParaRPr lang="en-US" sz="1800" dirty="0"/>
          </a:p>
        </p:txBody>
      </p:sp>
      <p:sp>
        <p:nvSpPr>
          <p:cNvPr id="8" name="Text 5"/>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8233F"/>
        </a:solidFill>
        <a:effectLst/>
      </p:bgPr>
    </p:bg>
    <p:spTree>
      <p:nvGrpSpPr>
        <p:cNvPr id="1" name=""/>
        <p:cNvGrpSpPr/>
        <p:nvPr/>
      </p:nvGrpSpPr>
      <p:grpSpPr>
        <a:xfrm>
          <a:off x="0" y="0"/>
          <a:ext cx="0" cy="0"/>
          <a:chOff x="0" y="0"/>
          <a:chExt cx="0" cy="0"/>
        </a:xfrm>
      </p:grpSpPr>
      <p:pic>
        <p:nvPicPr>
          <p:cNvPr id="2" name="Image 0" descr="/mnt/data/bg_upper.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The Upper Room Rosary</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“They devoted themselves to prayer… with Mary.” Acts 1:14</a:t>
            </a:r>
            <a:endParaRPr lang="en-US" sz="1450" dirty="0"/>
          </a:p>
        </p:txBody>
      </p:sp>
      <p:sp>
        <p:nvSpPr>
          <p:cNvPr id="6" name="Text 3"/>
          <p:cNvSpPr/>
          <p:nvPr/>
        </p:nvSpPr>
        <p:spPr>
          <a:xfrm>
            <a:off x="1051560" y="2011680"/>
            <a:ext cx="10058400" cy="2697480"/>
          </a:xfrm>
          <a:prstGeom prst="rect">
            <a:avLst/>
          </a:prstGeom>
          <a:noFill/>
          <a:ln/>
        </p:spPr>
        <p:txBody>
          <a:bodyPr wrap="square" lIns="1016" tIns="1016" rIns="1016" bIns="1016" rtlCol="0" anchor="ctr">
            <a:normAutofit/>
          </a:bodyPr>
          <a:lstStyle/>
          <a:p>
            <a:pPr marL="0" indent="0">
              <a:buNone/>
            </a:pPr>
            <a:r>
              <a:rPr lang="en-US" sz="2100" dirty="0">
                <a:solidFill>
                  <a:srgbClr val="F7F2E8"/>
                </a:solidFill>
                <a:latin typeface="Aptos" pitchFamily="34" charset="0"/>
                <a:ea typeface="Aptos" pitchFamily="34" charset="-122"/>
                <a:cs typeface="Aptos" pitchFamily="34" charset="-120"/>
              </a:rPr>
              <a:t>Today we gather online to pray the Holy Rosary in a spirit of faith, unity, and hope.</a:t>
            </a:r>
            <a:endParaRPr lang="en-US" sz="2100" dirty="0"/>
          </a:p>
          <a:p>
            <a:pPr marL="0" indent="0">
              <a:buNone/>
            </a:pP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Inspired by the disciples who prayed with Mary in the Upper Room, this ministry brings together individuals and families from our parish and beyond. Participants may join from home, while traveling, or from anywhere in the world.</a:t>
            </a:r>
            <a:endParaRPr lang="en-US" sz="210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Let us begin…</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1307592" y="2267712"/>
            <a:ext cx="9601200" cy="365760"/>
          </a:xfrm>
          <a:prstGeom prst="rect">
            <a:avLst/>
          </a:prstGeom>
          <a:noFill/>
          <a:ln/>
        </p:spPr>
        <p:txBody>
          <a:bodyPr wrap="square" lIns="0" tIns="0" rIns="0" bIns="0" rtlCol="0" anchor="ctr">
            <a:normAutofit/>
          </a:bodyPr>
          <a:lstStyle/>
          <a:p>
            <a:pPr marL="0" indent="0">
              <a:buNone/>
            </a:pPr>
            <a:r>
              <a:rPr lang="en-US" sz="2300" b="1" dirty="0">
                <a:solidFill>
                  <a:srgbClr val="D7B56D"/>
                </a:solidFill>
                <a:latin typeface="Aptos Display" pitchFamily="34" charset="0"/>
                <a:ea typeface="Aptos Display" pitchFamily="34" charset="-122"/>
                <a:cs typeface="Aptos Display" pitchFamily="34" charset="-120"/>
              </a:rPr>
              <a:t>Sign of the Cross</a:t>
            </a:r>
            <a:endParaRPr lang="en-US" sz="2300" dirty="0"/>
          </a:p>
        </p:txBody>
      </p:sp>
      <p:sp>
        <p:nvSpPr>
          <p:cNvPr id="6" name="Text 3"/>
          <p:cNvSpPr/>
          <p:nvPr/>
        </p:nvSpPr>
        <p:spPr>
          <a:xfrm>
            <a:off x="1307592" y="2743200"/>
            <a:ext cx="9601200" cy="731520"/>
          </a:xfrm>
          <a:prstGeom prst="rect">
            <a:avLst/>
          </a:prstGeom>
          <a:noFill/>
          <a:ln/>
        </p:spPr>
        <p:txBody>
          <a:bodyPr wrap="square" lIns="1016" tIns="1016" rIns="1016" bIns="1016" rtlCol="0" anchor="ctr">
            <a:normAutofit/>
          </a:bodyPr>
          <a:lstStyle/>
          <a:p>
            <a:pPr marL="0" indent="0">
              <a:buNone/>
            </a:pPr>
            <a:r>
              <a:rPr lang="en-US" sz="2600" dirty="0">
                <a:solidFill>
                  <a:srgbClr val="F7F2E8"/>
                </a:solidFill>
                <a:latin typeface="Aptos" pitchFamily="34" charset="0"/>
                <a:ea typeface="Aptos" pitchFamily="34" charset="-122"/>
                <a:cs typeface="Aptos" pitchFamily="34" charset="-120"/>
              </a:rPr>
              <a:t>In the name of the Father, and of the Son, and of the Holy Spirit. Amen.</a:t>
            </a:r>
            <a:endParaRPr lang="en-US" sz="260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8233F"/>
        </a:solidFill>
        <a:effectLst/>
      </p:bgPr>
    </p:bg>
    <p:spTree>
      <p:nvGrpSpPr>
        <p:cNvPr id="1" name=""/>
        <p:cNvGrpSpPr/>
        <p:nvPr/>
      </p:nvGrpSpPr>
      <p:grpSpPr>
        <a:xfrm>
          <a:off x="0" y="0"/>
          <a:ext cx="0" cy="0"/>
          <a:chOff x="0" y="0"/>
          <a:chExt cx="0" cy="0"/>
        </a:xfrm>
      </p:grpSpPr>
      <p:pic>
        <p:nvPicPr>
          <p:cNvPr id="2" name="Image 0" descr="/mnt/data/bg_upper.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Opening Prayer</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Leader and all respond together</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7" name="Text 4"/>
          <p:cNvSpPr/>
          <p:nvPr/>
        </p:nvSpPr>
        <p:spPr>
          <a:xfrm>
            <a:off x="950976" y="2066544"/>
            <a:ext cx="10287000" cy="475488"/>
          </a:xfrm>
          <a:prstGeom prst="rect">
            <a:avLst/>
          </a:prstGeom>
          <a:noFill/>
          <a:ln/>
        </p:spPr>
        <p:txBody>
          <a:bodyPr wrap="square" lIns="1016" tIns="1016" rIns="1016" bIns="1016" rtlCol="0" anchor="t">
            <a:normAutofit/>
          </a:bodyPr>
          <a:lstStyle/>
          <a:p>
            <a:pPr marL="0" indent="0">
              <a:buNone/>
            </a:pPr>
            <a:r>
              <a:rPr lang="en-US" sz="2100" dirty="0">
                <a:solidFill>
                  <a:srgbClr val="F7F2E8"/>
                </a:solidFill>
                <a:latin typeface="Aptos" pitchFamily="34" charset="0"/>
                <a:ea typeface="Aptos" pitchFamily="34" charset="-122"/>
                <a:cs typeface="Aptos" pitchFamily="34" charset="-120"/>
              </a:rPr>
              <a:t>O God, come to my assistance.</a:t>
            </a:r>
            <a:endParaRPr lang="en-US" sz="2100" dirty="0"/>
          </a:p>
        </p:txBody>
      </p:sp>
      <p:sp>
        <p:nvSpPr>
          <p:cNvPr id="8" name="Text 5"/>
          <p:cNvSpPr/>
          <p:nvPr/>
        </p:nvSpPr>
        <p:spPr>
          <a:xfrm>
            <a:off x="950976" y="2724912"/>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All</a:t>
            </a:r>
            <a:endParaRPr lang="en-US" sz="1700" dirty="0"/>
          </a:p>
        </p:txBody>
      </p:sp>
      <p:sp>
        <p:nvSpPr>
          <p:cNvPr id="9" name="Text 6"/>
          <p:cNvSpPr/>
          <p:nvPr/>
        </p:nvSpPr>
        <p:spPr>
          <a:xfrm>
            <a:off x="950976" y="3035808"/>
            <a:ext cx="10287000" cy="475488"/>
          </a:xfrm>
          <a:prstGeom prst="rect">
            <a:avLst/>
          </a:prstGeom>
          <a:noFill/>
          <a:ln/>
        </p:spPr>
        <p:txBody>
          <a:bodyPr wrap="square" lIns="1016" tIns="1016" rIns="1016" bIns="1016" rtlCol="0" anchor="t">
            <a:normAutofit/>
          </a:bodyPr>
          <a:lstStyle/>
          <a:p>
            <a:pPr marL="0" indent="0">
              <a:buNone/>
            </a:pPr>
            <a:r>
              <a:rPr lang="en-US" sz="2100" dirty="0">
                <a:solidFill>
                  <a:srgbClr val="F7F2E8"/>
                </a:solidFill>
                <a:latin typeface="Aptos" pitchFamily="34" charset="0"/>
                <a:ea typeface="Aptos" pitchFamily="34" charset="-122"/>
                <a:cs typeface="Aptos" pitchFamily="34" charset="-120"/>
              </a:rPr>
              <a:t>O Lord, make haste to help me.</a:t>
            </a:r>
            <a:endParaRPr lang="en-US" sz="2100" dirty="0"/>
          </a:p>
        </p:txBody>
      </p:sp>
      <p:sp>
        <p:nvSpPr>
          <p:cNvPr id="10" name="Text 7"/>
          <p:cNvSpPr/>
          <p:nvPr/>
        </p:nvSpPr>
        <p:spPr>
          <a:xfrm>
            <a:off x="950976" y="369417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11" name="Text 8"/>
          <p:cNvSpPr/>
          <p:nvPr/>
        </p:nvSpPr>
        <p:spPr>
          <a:xfrm>
            <a:off x="950976" y="4005072"/>
            <a:ext cx="10287000" cy="603504"/>
          </a:xfrm>
          <a:prstGeom prst="rect">
            <a:avLst/>
          </a:prstGeom>
          <a:noFill/>
          <a:ln/>
        </p:spPr>
        <p:txBody>
          <a:bodyPr wrap="square" lIns="1016" tIns="1016" rIns="1016" bIns="1016" rtlCol="0" anchor="t">
            <a:normAutofit/>
          </a:bodyPr>
          <a:lstStyle/>
          <a:p>
            <a:pPr marL="0" indent="0">
              <a:buNone/>
            </a:pPr>
            <a:r>
              <a:rPr lang="en-US" sz="2000" dirty="0">
                <a:solidFill>
                  <a:srgbClr val="F7F2E8"/>
                </a:solidFill>
                <a:latin typeface="Aptos" pitchFamily="34" charset="0"/>
                <a:ea typeface="Aptos" pitchFamily="34" charset="-122"/>
                <a:cs typeface="Aptos" pitchFamily="34" charset="-120"/>
              </a:rPr>
              <a:t>Glory be to the Father, and to the Son, and to the Holy Spirit.</a:t>
            </a:r>
            <a:endParaRPr lang="en-US" sz="2000" dirty="0"/>
          </a:p>
        </p:txBody>
      </p:sp>
      <p:sp>
        <p:nvSpPr>
          <p:cNvPr id="12" name="Text 9"/>
          <p:cNvSpPr/>
          <p:nvPr/>
        </p:nvSpPr>
        <p:spPr>
          <a:xfrm>
            <a:off x="950976" y="479145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All</a:t>
            </a:r>
            <a:endParaRPr lang="en-US" sz="1700" dirty="0"/>
          </a:p>
        </p:txBody>
      </p:sp>
      <p:sp>
        <p:nvSpPr>
          <p:cNvPr id="13" name="Text 10"/>
          <p:cNvSpPr/>
          <p:nvPr/>
        </p:nvSpPr>
        <p:spPr>
          <a:xfrm>
            <a:off x="950976" y="5102352"/>
            <a:ext cx="10287000" cy="658368"/>
          </a:xfrm>
          <a:prstGeom prst="rect">
            <a:avLst/>
          </a:prstGeom>
          <a:noFill/>
          <a:ln/>
        </p:spPr>
        <p:txBody>
          <a:bodyPr wrap="square" lIns="1016" tIns="1016" rIns="1016" bIns="1016" rtlCol="0" anchor="t">
            <a:normAutofit/>
          </a:bodyPr>
          <a:lstStyle/>
          <a:p>
            <a:pPr marL="0" indent="0">
              <a:buNone/>
            </a:pPr>
            <a:r>
              <a:rPr lang="en-US" sz="2000" dirty="0">
                <a:solidFill>
                  <a:srgbClr val="F7F2E8"/>
                </a:solidFill>
                <a:latin typeface="Aptos" pitchFamily="34" charset="0"/>
                <a:ea typeface="Aptos" pitchFamily="34" charset="-122"/>
                <a:cs typeface="Aptos" pitchFamily="34" charset="-120"/>
              </a:rPr>
              <a:t>As it was in the beginning, is now, and ever shall be, world without end. Amen.</a:t>
            </a:r>
            <a:endParaRPr lang="en-US" sz="200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8233F"/>
        </a:solidFill>
        <a:effectLst/>
      </p:bgPr>
    </p:bg>
    <p:spTree>
      <p:nvGrpSpPr>
        <p:cNvPr id="1" name=""/>
        <p:cNvGrpSpPr/>
        <p:nvPr/>
      </p:nvGrpSpPr>
      <p:grpSpPr>
        <a:xfrm>
          <a:off x="0" y="0"/>
          <a:ext cx="0" cy="0"/>
          <a:chOff x="0" y="0"/>
          <a:chExt cx="0" cy="0"/>
        </a:xfrm>
      </p:grpSpPr>
      <p:pic>
        <p:nvPicPr>
          <p:cNvPr id="2" name="Image 0" descr="/mnt/data/bg_upper.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Rosary Intentions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Parish, families, sick, vocations, peace, and the faithful departed</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7" name="Text 4"/>
          <p:cNvSpPr/>
          <p:nvPr/>
        </p:nvSpPr>
        <p:spPr>
          <a:xfrm>
            <a:off x="950976" y="2066544"/>
            <a:ext cx="10287000" cy="1051560"/>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Let us offer this Rosary for the intentions of our parish, our families, the sick, those who are struggling physically, mentally, or spiritually, vocations, peace in the world, those who have died, and all intentions entrusted to our prayers.</a:t>
            </a:r>
            <a:endParaRPr lang="en-US" sz="1800" dirty="0"/>
          </a:p>
        </p:txBody>
      </p:sp>
      <p:sp>
        <p:nvSpPr>
          <p:cNvPr id="8" name="Text 5"/>
          <p:cNvSpPr/>
          <p:nvPr/>
        </p:nvSpPr>
        <p:spPr>
          <a:xfrm>
            <a:off x="950976" y="330098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9" name="Text 6"/>
          <p:cNvSpPr/>
          <p:nvPr/>
        </p:nvSpPr>
        <p:spPr>
          <a:xfrm>
            <a:off x="950976" y="3611880"/>
            <a:ext cx="10287000" cy="777240"/>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At this time, if anyone has a special intention they would like to share, please feel free to type it in the Zoom chat. Pause and review intentions.</a:t>
            </a:r>
            <a:endParaRPr lang="en-US" sz="1800" dirty="0"/>
          </a:p>
        </p:txBody>
      </p:sp>
      <p:sp>
        <p:nvSpPr>
          <p:cNvPr id="10" name="Text 7"/>
          <p:cNvSpPr/>
          <p:nvPr/>
        </p:nvSpPr>
        <p:spPr>
          <a:xfrm>
            <a:off x="950976" y="457200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11" name="Text 8"/>
          <p:cNvSpPr/>
          <p:nvPr/>
        </p:nvSpPr>
        <p:spPr>
          <a:xfrm>
            <a:off x="950976" y="4882896"/>
            <a:ext cx="10287000" cy="658368"/>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We also entrust to the Blessed Virgin Mary the intentions that remain unspoken in our hearts. Together, let us begin.</a:t>
            </a:r>
            <a:endParaRPr lang="en-US" sz="1800" dirty="0"/>
          </a:p>
        </p:txBody>
      </p:sp>
      <p:sp>
        <p:nvSpPr>
          <p:cNvPr id="12" name="Text 9"/>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Apostles’ Creed</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profession of faith</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All</a:t>
            </a:r>
            <a:endParaRPr lang="en-US" sz="1700" dirty="0"/>
          </a:p>
        </p:txBody>
      </p:sp>
      <p:sp>
        <p:nvSpPr>
          <p:cNvPr id="7" name="Text 4"/>
          <p:cNvSpPr/>
          <p:nvPr/>
        </p:nvSpPr>
        <p:spPr>
          <a:xfrm>
            <a:off x="950976" y="2066544"/>
            <a:ext cx="10287000" cy="3886200"/>
          </a:xfrm>
          <a:prstGeom prst="rect">
            <a:avLst/>
          </a:prstGeom>
          <a:noFill/>
          <a:ln/>
        </p:spPr>
        <p:txBody>
          <a:bodyPr wrap="square" lIns="1016" tIns="1016" rIns="1016" bIns="1016" rtlCol="0" anchor="t">
            <a:normAutofit/>
          </a:bodyPr>
          <a:lstStyle/>
          <a:p>
            <a:pPr marL="0" indent="0">
              <a:buNone/>
            </a:pPr>
            <a:r>
              <a:rPr lang="en-US" sz="1830" dirty="0">
                <a:solidFill>
                  <a:srgbClr val="F7F2E8"/>
                </a:solidFill>
                <a:latin typeface="Aptos" pitchFamily="34" charset="0"/>
                <a:ea typeface="Aptos" pitchFamily="34" charset="-122"/>
                <a:cs typeface="Aptos" pitchFamily="34" charset="-120"/>
              </a:rPr>
              <a:t>I believe in God, the Father almighty, Creator of heaven and earth, and in Jesus Christ, his only Son, our Lord, who was conceived by the Holy Spirit, born of the Virgin Mary, suffered under Pontius Pilate, was crucified, died and was buried; he descended into hell; on the third day he rose again from the dead; he ascended into heaven, and is seated at the right hand of God the Father almighty; from there he will come to judge the living and the dead.</a:t>
            </a:r>
            <a:endParaRPr lang="en-US" sz="1830" dirty="0"/>
          </a:p>
          <a:p>
            <a:pPr marL="0" indent="0">
              <a:buNone/>
            </a:pPr>
            <a:endParaRPr lang="en-US" sz="1830" dirty="0"/>
          </a:p>
          <a:p>
            <a:pPr marL="0" indent="0">
              <a:buNone/>
            </a:pPr>
            <a:r>
              <a:rPr lang="en-US" sz="1830" dirty="0">
                <a:solidFill>
                  <a:srgbClr val="F7F2E8"/>
                </a:solidFill>
                <a:latin typeface="Aptos" pitchFamily="34" charset="0"/>
                <a:ea typeface="Aptos" pitchFamily="34" charset="-122"/>
                <a:cs typeface="Aptos" pitchFamily="34" charset="-120"/>
              </a:rPr>
              <a:t>I believe in the Holy Spirit, the holy Catholic Church, the communion of saints, the forgiveness of sins, the resurrection of the body, and life everlasting. Amen.</a:t>
            </a:r>
            <a:endParaRPr lang="en-US" sz="1830" dirty="0"/>
          </a:p>
        </p:txBody>
      </p:sp>
      <p:sp>
        <p:nvSpPr>
          <p:cNvPr id="8" name="Text 5"/>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Opening Beads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For faith, hope, and charity</a:t>
            </a:r>
            <a:endParaRPr lang="en-US" sz="1450" dirty="0"/>
          </a:p>
        </p:txBody>
      </p:sp>
      <p:sp>
        <p:nvSpPr>
          <p:cNvPr id="6" name="Text 3"/>
          <p:cNvSpPr/>
          <p:nvPr/>
        </p:nvSpPr>
        <p:spPr>
          <a:xfrm>
            <a:off x="914400"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Our Father</a:t>
            </a:r>
            <a:endParaRPr lang="en-US" sz="1800" dirty="0"/>
          </a:p>
        </p:txBody>
      </p:sp>
      <p:sp>
        <p:nvSpPr>
          <p:cNvPr id="7" name="Text 4"/>
          <p:cNvSpPr/>
          <p:nvPr/>
        </p:nvSpPr>
        <p:spPr>
          <a:xfrm>
            <a:off x="914400" y="2130552"/>
            <a:ext cx="4663440" cy="3886200"/>
          </a:xfrm>
          <a:prstGeom prst="rect">
            <a:avLst/>
          </a:prstGeom>
          <a:noFill/>
          <a:ln/>
        </p:spPr>
        <p:txBody>
          <a:bodyPr wrap="square" lIns="1016" tIns="1016" rIns="1016" bIns="1016" rtlCol="0" anchor="ctr">
            <a:normAutofit/>
          </a:bodyPr>
          <a:lstStyle/>
          <a:p>
            <a:pPr marL="0" indent="0">
              <a:buNone/>
            </a:pPr>
            <a:r>
              <a:rPr lang="en-US" sz="172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Amen.</a:t>
            </a:r>
            <a:endParaRPr lang="en-US" sz="1720" dirty="0"/>
          </a:p>
          <a:p>
            <a:pPr marL="0" indent="0">
              <a:buNone/>
            </a:pPr>
            <a:endParaRPr lang="en-US" sz="1720" dirty="0"/>
          </a:p>
          <a:p>
            <a:pPr marL="0" indent="0">
              <a:buNone/>
            </a:pPr>
            <a:r>
              <a:rPr lang="en-US" sz="1720" dirty="0">
                <a:solidFill>
                  <a:srgbClr val="F7F2E8"/>
                </a:solidFill>
                <a:latin typeface="Aptos" pitchFamily="34" charset="0"/>
                <a:ea typeface="Aptos" pitchFamily="34" charset="-122"/>
                <a:cs typeface="Aptos" pitchFamily="34" charset="-120"/>
              </a:rPr>
              <a:t>Glory Be</a:t>
            </a:r>
            <a:endParaRPr lang="en-US" sz="1720" dirty="0"/>
          </a:p>
          <a:p>
            <a:pPr marL="0" indent="0">
              <a:buNone/>
            </a:pPr>
            <a:r>
              <a:rPr lang="en-US" sz="1720" dirty="0">
                <a:solidFill>
                  <a:srgbClr val="F7F2E8"/>
                </a:solidFill>
                <a:latin typeface="Aptos" pitchFamily="34" charset="0"/>
                <a:ea typeface="Aptos" pitchFamily="34" charset="-122"/>
                <a:cs typeface="Aptos" pitchFamily="34" charset="-120"/>
              </a:rPr>
              <a:t>Glory be to the Father, and to the Son, and to the Holy Spirit. As it was in the beginning, is now, and ever shall be, world without end. Amen.</a:t>
            </a:r>
            <a:endParaRPr lang="en-US" sz="1720" dirty="0"/>
          </a:p>
        </p:txBody>
      </p:sp>
      <p:sp>
        <p:nvSpPr>
          <p:cNvPr id="8" name="Text 5"/>
          <p:cNvSpPr/>
          <p:nvPr/>
        </p:nvSpPr>
        <p:spPr>
          <a:xfrm>
            <a:off x="6519672"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Three Hail Marys</a:t>
            </a:r>
            <a:endParaRPr lang="en-US" sz="1800" dirty="0"/>
          </a:p>
        </p:txBody>
      </p:sp>
      <p:sp>
        <p:nvSpPr>
          <p:cNvPr id="9" name="Text 6"/>
          <p:cNvSpPr/>
          <p:nvPr/>
        </p:nvSpPr>
        <p:spPr>
          <a:xfrm>
            <a:off x="6519672" y="2130552"/>
            <a:ext cx="4663440" cy="3886200"/>
          </a:xfrm>
          <a:prstGeom prst="rect">
            <a:avLst/>
          </a:prstGeom>
          <a:noFill/>
          <a:ln/>
        </p:spPr>
        <p:txBody>
          <a:bodyPr wrap="square" lIns="1016" tIns="1016" rIns="1016" bIns="1016" rtlCol="0" anchor="ctr">
            <a:normAutofit/>
          </a:bodyPr>
          <a:lstStyle/>
          <a:p>
            <a:pPr marL="0" indent="0">
              <a:buNone/>
            </a:pPr>
            <a:r>
              <a:rPr lang="en-US" sz="1720" dirty="0">
                <a:solidFill>
                  <a:srgbClr val="F7F2E8"/>
                </a:solidFill>
                <a:latin typeface="Aptos" pitchFamily="34" charset="0"/>
                <a:ea typeface="Aptos" pitchFamily="34" charset="-122"/>
                <a:cs typeface="Aptos" pitchFamily="34" charset="-120"/>
              </a:rPr>
              <a:t>For an increase in Faith, Hope, and Charity.</a:t>
            </a:r>
            <a:endParaRPr lang="en-US" sz="1720" dirty="0"/>
          </a:p>
          <a:p>
            <a:pPr marL="0" indent="0">
              <a:buNone/>
            </a:pPr>
            <a:endParaRPr lang="en-US" sz="1720" dirty="0"/>
          </a:p>
          <a:p>
            <a:pPr marL="0" indent="0">
              <a:buNone/>
            </a:pPr>
            <a:r>
              <a:rPr lang="en-US" sz="172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Holy Mary, Mother of God, pray for us sinners, now and at the hour of our death. Amen.</a:t>
            </a:r>
            <a:endParaRPr lang="en-US" sz="172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8233F"/>
        </a:solidFill>
        <a:effectLst/>
      </p:bgPr>
    </p:bg>
    <p:spTree>
      <p:nvGrpSpPr>
        <p:cNvPr id="1" name=""/>
        <p:cNvGrpSpPr/>
        <p:nvPr/>
      </p:nvGrpSpPr>
      <p:grpSpPr>
        <a:xfrm>
          <a:off x="0" y="0"/>
          <a:ext cx="0" cy="0"/>
          <a:chOff x="0" y="0"/>
          <a:chExt cx="0" cy="0"/>
        </a:xfrm>
      </p:grpSpPr>
      <p:pic>
        <p:nvPicPr>
          <p:cNvPr id="2" name="Image 0" descr="/mnt/data/bg_resurrec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First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Resurrection</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“Why do you seek the living among the dead? He is not here, but has risen.” (Luke 24:1–5)</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8233F"/>
        </a:solidFill>
        <a:effectLst/>
      </p:bgPr>
    </p:bg>
    <p:spTree>
      <p:nvGrpSpPr>
        <p:cNvPr id="1" name=""/>
        <p:cNvGrpSpPr/>
        <p:nvPr/>
      </p:nvGrpSpPr>
      <p:grpSpPr>
        <a:xfrm>
          <a:off x="0" y="0"/>
          <a:ext cx="0" cy="0"/>
          <a:chOff x="0" y="0"/>
          <a:chExt cx="0" cy="0"/>
        </a:xfrm>
      </p:grpSpPr>
      <p:pic>
        <p:nvPicPr>
          <p:cNvPr id="2" name="Image 0" descr="/mnt/data/bg_resurrec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First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Resurrection</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7" name="Text 4"/>
          <p:cNvSpPr/>
          <p:nvPr/>
        </p:nvSpPr>
        <p:spPr>
          <a:xfrm>
            <a:off x="950976" y="2066544"/>
            <a:ext cx="10287000" cy="86868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Amen.</a:t>
            </a:r>
            <a:endParaRPr lang="en-US" sz="1650" dirty="0"/>
          </a:p>
        </p:txBody>
      </p:sp>
      <p:sp>
        <p:nvSpPr>
          <p:cNvPr id="8" name="Text 5"/>
          <p:cNvSpPr/>
          <p:nvPr/>
        </p:nvSpPr>
        <p:spPr>
          <a:xfrm>
            <a:off x="950976" y="311810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9" name="Text 6"/>
          <p:cNvSpPr/>
          <p:nvPr/>
        </p:nvSpPr>
        <p:spPr>
          <a:xfrm>
            <a:off x="950976" y="3429000"/>
            <a:ext cx="10287000" cy="100584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Holy Mary, Mother of God, pray for us sinners, now and at the hour of our death. Amen.</a:t>
            </a:r>
            <a:endParaRPr lang="en-US" sz="1650" dirty="0"/>
          </a:p>
        </p:txBody>
      </p:sp>
      <p:sp>
        <p:nvSpPr>
          <p:cNvPr id="10" name="Text 7"/>
          <p:cNvSpPr/>
          <p:nvPr/>
        </p:nvSpPr>
        <p:spPr>
          <a:xfrm>
            <a:off x="950976" y="461772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11" name="Text 8"/>
          <p:cNvSpPr/>
          <p:nvPr/>
        </p:nvSpPr>
        <p:spPr>
          <a:xfrm>
            <a:off x="950976" y="4928616"/>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As it was in the beginning, is now, and ever shall be, world without end. Amen.</a:t>
            </a:r>
            <a:endParaRPr lang="en-US" sz="1630" dirty="0"/>
          </a:p>
        </p:txBody>
      </p:sp>
      <p:sp>
        <p:nvSpPr>
          <p:cNvPr id="12" name="Text 9"/>
          <p:cNvSpPr/>
          <p:nvPr/>
        </p:nvSpPr>
        <p:spPr>
          <a:xfrm>
            <a:off x="950976" y="566013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13" name="Text 10"/>
          <p:cNvSpPr/>
          <p:nvPr/>
        </p:nvSpPr>
        <p:spPr>
          <a:xfrm>
            <a:off x="950976" y="5971032"/>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8233F"/>
        </a:solidFill>
        <a:effectLst/>
      </p:bgPr>
    </p:bg>
    <p:spTree>
      <p:nvGrpSpPr>
        <p:cNvPr id="1" name=""/>
        <p:cNvGrpSpPr/>
        <p:nvPr/>
      </p:nvGrpSpPr>
      <p:grpSpPr>
        <a:xfrm>
          <a:off x="0" y="0"/>
          <a:ext cx="0" cy="0"/>
          <a:chOff x="0" y="0"/>
          <a:chExt cx="0" cy="0"/>
        </a:xfrm>
      </p:grpSpPr>
      <p:pic>
        <p:nvPicPr>
          <p:cNvPr id="2" name="Image 0" descr="/mnt/data/bg_ascens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Second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Ascension</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“The Lord Jesus, after he had spoken to them, was taken up into heaven, and sat down at the right hand of God.” (Mark 16:19)</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8233F"/>
        </a:solidFill>
        <a:effectLst/>
      </p:bgPr>
    </p:bg>
    <p:spTree>
      <p:nvGrpSpPr>
        <p:cNvPr id="1" name=""/>
        <p:cNvGrpSpPr/>
        <p:nvPr/>
      </p:nvGrpSpPr>
      <p:grpSpPr>
        <a:xfrm>
          <a:off x="0" y="0"/>
          <a:ext cx="0" cy="0"/>
          <a:chOff x="0" y="0"/>
          <a:chExt cx="0" cy="0"/>
        </a:xfrm>
      </p:grpSpPr>
      <p:pic>
        <p:nvPicPr>
          <p:cNvPr id="2" name="Image 0" descr="/mnt/data/bg_ascens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Second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Ascension</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7" name="Text 4"/>
          <p:cNvSpPr/>
          <p:nvPr/>
        </p:nvSpPr>
        <p:spPr>
          <a:xfrm>
            <a:off x="950976" y="2066544"/>
            <a:ext cx="10287000" cy="86868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Amen.</a:t>
            </a:r>
            <a:endParaRPr lang="en-US" sz="1650" dirty="0"/>
          </a:p>
        </p:txBody>
      </p:sp>
      <p:sp>
        <p:nvSpPr>
          <p:cNvPr id="8" name="Text 5"/>
          <p:cNvSpPr/>
          <p:nvPr/>
        </p:nvSpPr>
        <p:spPr>
          <a:xfrm>
            <a:off x="950976" y="311810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9" name="Text 6"/>
          <p:cNvSpPr/>
          <p:nvPr/>
        </p:nvSpPr>
        <p:spPr>
          <a:xfrm>
            <a:off x="950976" y="3429000"/>
            <a:ext cx="10287000" cy="100584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Holy Mary, Mother of God, pray for us sinners, now and at the hour of our death. Amen.</a:t>
            </a:r>
            <a:endParaRPr lang="en-US" sz="1650" dirty="0"/>
          </a:p>
        </p:txBody>
      </p:sp>
      <p:sp>
        <p:nvSpPr>
          <p:cNvPr id="10" name="Text 7"/>
          <p:cNvSpPr/>
          <p:nvPr/>
        </p:nvSpPr>
        <p:spPr>
          <a:xfrm>
            <a:off x="950976" y="461772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11" name="Text 8"/>
          <p:cNvSpPr/>
          <p:nvPr/>
        </p:nvSpPr>
        <p:spPr>
          <a:xfrm>
            <a:off x="950976" y="4928616"/>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As it was in the beginning, is now, and ever shall be, world without end. Amen.</a:t>
            </a:r>
            <a:endParaRPr lang="en-US" sz="1630" dirty="0"/>
          </a:p>
        </p:txBody>
      </p:sp>
      <p:sp>
        <p:nvSpPr>
          <p:cNvPr id="12" name="Text 9"/>
          <p:cNvSpPr/>
          <p:nvPr/>
        </p:nvSpPr>
        <p:spPr>
          <a:xfrm>
            <a:off x="950976" y="566013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13" name="Text 10"/>
          <p:cNvSpPr/>
          <p:nvPr/>
        </p:nvSpPr>
        <p:spPr>
          <a:xfrm>
            <a:off x="950976" y="5971032"/>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8233F"/>
        </a:solidFill>
        <a:effectLst/>
      </p:bgPr>
    </p:bg>
    <p:spTree>
      <p:nvGrpSpPr>
        <p:cNvPr id="1" name=""/>
        <p:cNvGrpSpPr/>
        <p:nvPr/>
      </p:nvGrpSpPr>
      <p:grpSpPr>
        <a:xfrm>
          <a:off x="0" y="0"/>
          <a:ext cx="0" cy="0"/>
          <a:chOff x="0" y="0"/>
          <a:chExt cx="0" cy="0"/>
        </a:xfrm>
      </p:grpSpPr>
      <p:pic>
        <p:nvPicPr>
          <p:cNvPr id="2" name="Image 0" descr="/mnt/data/bg_pentecost.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Third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Descent of the Holy Spirit</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“They were all filled with the Holy Spirit and began to speak in other tongues, as the Spirit gave them utterance.” (Acts 2:1–4)</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8233F"/>
        </a:solidFill>
        <a:effectLst/>
      </p:bgPr>
    </p:bg>
    <p:spTree>
      <p:nvGrpSpPr>
        <p:cNvPr id="1" name=""/>
        <p:cNvGrpSpPr/>
        <p:nvPr/>
      </p:nvGrpSpPr>
      <p:grpSpPr>
        <a:xfrm>
          <a:off x="0" y="0"/>
          <a:ext cx="0" cy="0"/>
          <a:chOff x="0" y="0"/>
          <a:chExt cx="0" cy="0"/>
        </a:xfrm>
      </p:grpSpPr>
      <p:pic>
        <p:nvPicPr>
          <p:cNvPr id="2" name="Image 0" descr="/mnt/data/bg_pentecost.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Third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Descent of the Holy Spirit</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7" name="Text 4"/>
          <p:cNvSpPr/>
          <p:nvPr/>
        </p:nvSpPr>
        <p:spPr>
          <a:xfrm>
            <a:off x="950976" y="2066544"/>
            <a:ext cx="10287000" cy="86868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Amen.</a:t>
            </a:r>
            <a:endParaRPr lang="en-US" sz="1650" dirty="0"/>
          </a:p>
        </p:txBody>
      </p:sp>
      <p:sp>
        <p:nvSpPr>
          <p:cNvPr id="8" name="Text 5"/>
          <p:cNvSpPr/>
          <p:nvPr/>
        </p:nvSpPr>
        <p:spPr>
          <a:xfrm>
            <a:off x="950976" y="311810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9" name="Text 6"/>
          <p:cNvSpPr/>
          <p:nvPr/>
        </p:nvSpPr>
        <p:spPr>
          <a:xfrm>
            <a:off x="950976" y="3429000"/>
            <a:ext cx="10287000" cy="100584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Holy Mary, Mother of God, pray for us sinners, now and at the hour of our death. Amen.</a:t>
            </a:r>
            <a:endParaRPr lang="en-US" sz="1650" dirty="0"/>
          </a:p>
        </p:txBody>
      </p:sp>
      <p:sp>
        <p:nvSpPr>
          <p:cNvPr id="10" name="Text 7"/>
          <p:cNvSpPr/>
          <p:nvPr/>
        </p:nvSpPr>
        <p:spPr>
          <a:xfrm>
            <a:off x="950976" y="461772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11" name="Text 8"/>
          <p:cNvSpPr/>
          <p:nvPr/>
        </p:nvSpPr>
        <p:spPr>
          <a:xfrm>
            <a:off x="950976" y="4928616"/>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As it was in the beginning, is now, and ever shall be, world without end. Amen.</a:t>
            </a:r>
            <a:endParaRPr lang="en-US" sz="1630" dirty="0"/>
          </a:p>
        </p:txBody>
      </p:sp>
      <p:sp>
        <p:nvSpPr>
          <p:cNvPr id="12" name="Text 9"/>
          <p:cNvSpPr/>
          <p:nvPr/>
        </p:nvSpPr>
        <p:spPr>
          <a:xfrm>
            <a:off x="950976" y="566013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13" name="Text 10"/>
          <p:cNvSpPr/>
          <p:nvPr/>
        </p:nvSpPr>
        <p:spPr>
          <a:xfrm>
            <a:off x="950976" y="5971032"/>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8233F"/>
        </a:solidFill>
        <a:effectLst/>
      </p:bgPr>
    </p:bg>
    <p:spTree>
      <p:nvGrpSpPr>
        <p:cNvPr id="1" name=""/>
        <p:cNvGrpSpPr/>
        <p:nvPr/>
      </p:nvGrpSpPr>
      <p:grpSpPr>
        <a:xfrm>
          <a:off x="0" y="0"/>
          <a:ext cx="0" cy="0"/>
          <a:chOff x="0" y="0"/>
          <a:chExt cx="0" cy="0"/>
        </a:xfrm>
      </p:grpSpPr>
      <p:pic>
        <p:nvPicPr>
          <p:cNvPr id="2" name="Image 0" descr="/mnt/data/bg_assump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Fourth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Assumption</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“Henceforth all generations will call me blessed; for he who is mighty has done great things for me.” (Luke 1:48–49)</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8233F"/>
        </a:solidFill>
        <a:effectLst/>
      </p:bgPr>
    </p:bg>
    <p:spTree>
      <p:nvGrpSpPr>
        <p:cNvPr id="1" name=""/>
        <p:cNvGrpSpPr/>
        <p:nvPr/>
      </p:nvGrpSpPr>
      <p:grpSpPr>
        <a:xfrm>
          <a:off x="0" y="0"/>
          <a:ext cx="0" cy="0"/>
          <a:chOff x="0" y="0"/>
          <a:chExt cx="0" cy="0"/>
        </a:xfrm>
      </p:grpSpPr>
      <p:pic>
        <p:nvPicPr>
          <p:cNvPr id="2" name="Image 0" descr="/mnt/data/bg_assump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Fourth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Assumption</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7" name="Text 4"/>
          <p:cNvSpPr/>
          <p:nvPr/>
        </p:nvSpPr>
        <p:spPr>
          <a:xfrm>
            <a:off x="950976" y="2066544"/>
            <a:ext cx="10287000" cy="86868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Amen.</a:t>
            </a:r>
            <a:endParaRPr lang="en-US" sz="1650" dirty="0"/>
          </a:p>
        </p:txBody>
      </p:sp>
      <p:sp>
        <p:nvSpPr>
          <p:cNvPr id="8" name="Text 5"/>
          <p:cNvSpPr/>
          <p:nvPr/>
        </p:nvSpPr>
        <p:spPr>
          <a:xfrm>
            <a:off x="950976" y="311810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9" name="Text 6"/>
          <p:cNvSpPr/>
          <p:nvPr/>
        </p:nvSpPr>
        <p:spPr>
          <a:xfrm>
            <a:off x="950976" y="3429000"/>
            <a:ext cx="10287000" cy="100584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Holy Mary, Mother of God, pray for us sinners, now and at the hour of our death. Amen.</a:t>
            </a:r>
            <a:endParaRPr lang="en-US" sz="1650" dirty="0"/>
          </a:p>
        </p:txBody>
      </p:sp>
      <p:sp>
        <p:nvSpPr>
          <p:cNvPr id="10" name="Text 7"/>
          <p:cNvSpPr/>
          <p:nvPr/>
        </p:nvSpPr>
        <p:spPr>
          <a:xfrm>
            <a:off x="950976" y="461772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11" name="Text 8"/>
          <p:cNvSpPr/>
          <p:nvPr/>
        </p:nvSpPr>
        <p:spPr>
          <a:xfrm>
            <a:off x="950976" y="4928616"/>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As it was in the beginning, is now, and ever shall be, world without end. Amen.</a:t>
            </a:r>
            <a:endParaRPr lang="en-US" sz="1630" dirty="0"/>
          </a:p>
        </p:txBody>
      </p:sp>
      <p:sp>
        <p:nvSpPr>
          <p:cNvPr id="12" name="Text 9"/>
          <p:cNvSpPr/>
          <p:nvPr/>
        </p:nvSpPr>
        <p:spPr>
          <a:xfrm>
            <a:off x="950976" y="566013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13" name="Text 10"/>
          <p:cNvSpPr/>
          <p:nvPr/>
        </p:nvSpPr>
        <p:spPr>
          <a:xfrm>
            <a:off x="950976" y="5971032"/>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8233F"/>
        </a:solidFill>
        <a:effectLst/>
      </p:bgPr>
    </p:bg>
    <p:spTree>
      <p:nvGrpSpPr>
        <p:cNvPr id="1" name=""/>
        <p:cNvGrpSpPr/>
        <p:nvPr/>
      </p:nvGrpSpPr>
      <p:grpSpPr>
        <a:xfrm>
          <a:off x="0" y="0"/>
          <a:ext cx="0" cy="0"/>
          <a:chOff x="0" y="0"/>
          <a:chExt cx="0" cy="0"/>
        </a:xfrm>
      </p:grpSpPr>
      <p:pic>
        <p:nvPicPr>
          <p:cNvPr id="2" name="Image 0" descr="/mnt/data/bg_corona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Fifth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Coronation of Our Lady</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“A great sign appeared in heaven: a woman clothed with the sun, with the moon under her feet, and on her head a crown of twelve stars.” (Revelation 12:1)</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8233F"/>
        </a:solidFill>
        <a:effectLst/>
      </p:bgPr>
    </p:bg>
    <p:spTree>
      <p:nvGrpSpPr>
        <p:cNvPr id="1" name=""/>
        <p:cNvGrpSpPr/>
        <p:nvPr/>
      </p:nvGrpSpPr>
      <p:grpSpPr>
        <a:xfrm>
          <a:off x="0" y="0"/>
          <a:ext cx="0" cy="0"/>
          <a:chOff x="0" y="0"/>
          <a:chExt cx="0" cy="0"/>
        </a:xfrm>
      </p:grpSpPr>
      <p:pic>
        <p:nvPicPr>
          <p:cNvPr id="2" name="Image 0" descr="/mnt/data/bg_corona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Fifth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Coronation of Our Lady</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7" name="Text 4"/>
          <p:cNvSpPr/>
          <p:nvPr/>
        </p:nvSpPr>
        <p:spPr>
          <a:xfrm>
            <a:off x="950976" y="2066544"/>
            <a:ext cx="10287000" cy="86868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Amen.</a:t>
            </a:r>
            <a:endParaRPr lang="en-US" sz="1650" dirty="0"/>
          </a:p>
        </p:txBody>
      </p:sp>
      <p:sp>
        <p:nvSpPr>
          <p:cNvPr id="8" name="Text 5"/>
          <p:cNvSpPr/>
          <p:nvPr/>
        </p:nvSpPr>
        <p:spPr>
          <a:xfrm>
            <a:off x="950976" y="311810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9" name="Text 6"/>
          <p:cNvSpPr/>
          <p:nvPr/>
        </p:nvSpPr>
        <p:spPr>
          <a:xfrm>
            <a:off x="950976" y="3429000"/>
            <a:ext cx="10287000" cy="1005840"/>
          </a:xfrm>
          <a:prstGeom prst="rect">
            <a:avLst/>
          </a:prstGeom>
          <a:noFill/>
          <a:ln/>
        </p:spPr>
        <p:txBody>
          <a:bodyPr wrap="square" lIns="1016" tIns="1016" rIns="1016" bIns="1016" rtlCol="0" anchor="t">
            <a:normAutofit/>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Holy Mary, Mother of God, pray for us sinners, now and at the hour of our death. Amen.</a:t>
            </a:r>
            <a:endParaRPr lang="en-US" sz="1650" dirty="0"/>
          </a:p>
        </p:txBody>
      </p:sp>
      <p:sp>
        <p:nvSpPr>
          <p:cNvPr id="10" name="Text 7"/>
          <p:cNvSpPr/>
          <p:nvPr/>
        </p:nvSpPr>
        <p:spPr>
          <a:xfrm>
            <a:off x="950976" y="461772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11" name="Text 8"/>
          <p:cNvSpPr/>
          <p:nvPr/>
        </p:nvSpPr>
        <p:spPr>
          <a:xfrm>
            <a:off x="950976" y="4928616"/>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As it was in the beginning, is now, and ever shall be, world without end. Amen.</a:t>
            </a:r>
            <a:endParaRPr lang="en-US" sz="1630" dirty="0"/>
          </a:p>
        </p:txBody>
      </p:sp>
      <p:sp>
        <p:nvSpPr>
          <p:cNvPr id="12" name="Text 9"/>
          <p:cNvSpPr/>
          <p:nvPr/>
        </p:nvSpPr>
        <p:spPr>
          <a:xfrm>
            <a:off x="950976" y="566013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13" name="Text 10"/>
          <p:cNvSpPr/>
          <p:nvPr/>
        </p:nvSpPr>
        <p:spPr>
          <a:xfrm>
            <a:off x="950976" y="5971032"/>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Intentions of the Holy Father</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For the grace of obtaining the plenary indulgence</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7" name="Text 4"/>
          <p:cNvSpPr/>
          <p:nvPr/>
        </p:nvSpPr>
        <p:spPr>
          <a:xfrm>
            <a:off x="950976" y="2066544"/>
            <a:ext cx="10287000" cy="594360"/>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Let us now pray for the intentions of our Holy Father, Pope Leo XIV, and for the grace of obtaining the plenary indulgence.</a:t>
            </a:r>
            <a:endParaRPr lang="en-US" sz="1800" dirty="0"/>
          </a:p>
        </p:txBody>
      </p:sp>
      <p:sp>
        <p:nvSpPr>
          <p:cNvPr id="8" name="Text 5"/>
          <p:cNvSpPr/>
          <p:nvPr/>
        </p:nvSpPr>
        <p:spPr>
          <a:xfrm>
            <a:off x="950976" y="284378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9" name="Text 6"/>
          <p:cNvSpPr/>
          <p:nvPr/>
        </p:nvSpPr>
        <p:spPr>
          <a:xfrm>
            <a:off x="950976" y="3154680"/>
            <a:ext cx="10287000" cy="777240"/>
          </a:xfrm>
          <a:prstGeom prst="rect">
            <a:avLst/>
          </a:prstGeom>
          <a:noFill/>
          <a:ln/>
        </p:spPr>
        <p:txBody>
          <a:bodyPr wrap="square" lIns="1016" tIns="1016" rIns="1016" bIns="1016" rtlCol="0" anchor="t">
            <a:normAutofit/>
          </a:bodyPr>
          <a:lstStyle/>
          <a:p>
            <a:pPr marL="0" indent="0">
              <a:buNone/>
            </a:pPr>
            <a:r>
              <a:rPr lang="en-US" sz="164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Amen.</a:t>
            </a:r>
            <a:endParaRPr lang="en-US" sz="1640" dirty="0"/>
          </a:p>
        </p:txBody>
      </p:sp>
      <p:sp>
        <p:nvSpPr>
          <p:cNvPr id="10" name="Text 7"/>
          <p:cNvSpPr/>
          <p:nvPr/>
        </p:nvSpPr>
        <p:spPr>
          <a:xfrm>
            <a:off x="950976" y="411480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Three Hail Marys</a:t>
            </a:r>
            <a:endParaRPr lang="en-US" sz="1700" dirty="0"/>
          </a:p>
        </p:txBody>
      </p:sp>
      <p:sp>
        <p:nvSpPr>
          <p:cNvPr id="11" name="Text 8"/>
          <p:cNvSpPr/>
          <p:nvPr/>
        </p:nvSpPr>
        <p:spPr>
          <a:xfrm>
            <a:off x="950976" y="4425696"/>
            <a:ext cx="10287000" cy="685800"/>
          </a:xfrm>
          <a:prstGeom prst="rect">
            <a:avLst/>
          </a:prstGeom>
          <a:noFill/>
          <a:ln/>
        </p:spPr>
        <p:txBody>
          <a:bodyPr wrap="square" lIns="1016" tIns="1016" rIns="1016" bIns="1016" rtlCol="0" anchor="t">
            <a:normAutofit/>
          </a:bodyPr>
          <a:lstStyle/>
          <a:p>
            <a:pPr marL="0" indent="0">
              <a:buNone/>
            </a:pPr>
            <a:r>
              <a:rPr lang="en-US" sz="161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Holy Mary, Mother of God, pray for us sinners, now and at the hour of our death. Amen.</a:t>
            </a:r>
            <a:endParaRPr lang="en-US" sz="1610" dirty="0"/>
          </a:p>
        </p:txBody>
      </p:sp>
      <p:sp>
        <p:nvSpPr>
          <p:cNvPr id="12" name="Text 9"/>
          <p:cNvSpPr/>
          <p:nvPr/>
        </p:nvSpPr>
        <p:spPr>
          <a:xfrm>
            <a:off x="950976" y="529437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13" name="Text 10"/>
          <p:cNvSpPr/>
          <p:nvPr/>
        </p:nvSpPr>
        <p:spPr>
          <a:xfrm>
            <a:off x="950976" y="5605272"/>
            <a:ext cx="10287000" cy="502920"/>
          </a:xfrm>
          <a:prstGeom prst="rect">
            <a:avLst/>
          </a:prstGeom>
          <a:noFill/>
          <a:ln/>
        </p:spPr>
        <p:txBody>
          <a:bodyPr wrap="square" lIns="1016" tIns="1016" rIns="1016" bIns="1016" rtlCol="0" anchor="t">
            <a:normAutofit/>
          </a:bodyPr>
          <a:lstStyle/>
          <a:p>
            <a:pPr marL="0" indent="0">
              <a:buNone/>
            </a:pPr>
            <a:r>
              <a:rPr lang="en-US" sz="1620" dirty="0">
                <a:solidFill>
                  <a:srgbClr val="F7F2E8"/>
                </a:solidFill>
                <a:latin typeface="Aptos" pitchFamily="34" charset="0"/>
                <a:ea typeface="Aptos" pitchFamily="34" charset="-122"/>
                <a:cs typeface="Aptos" pitchFamily="34" charset="-120"/>
              </a:rPr>
              <a:t>Glory be to the Father, and to the Son, and to the Holy Spirit. As it was in the beginning, is now, and ever shall be, world without end. Amen.</a:t>
            </a:r>
            <a:endParaRPr lang="en-US" sz="162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Hail, Holy Queen</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Salve Regina</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All</a:t>
            </a:r>
            <a:endParaRPr lang="en-US" sz="1700" dirty="0"/>
          </a:p>
        </p:txBody>
      </p:sp>
      <p:sp>
        <p:nvSpPr>
          <p:cNvPr id="7" name="Text 4"/>
          <p:cNvSpPr/>
          <p:nvPr/>
        </p:nvSpPr>
        <p:spPr>
          <a:xfrm>
            <a:off x="950976" y="2066544"/>
            <a:ext cx="10287000" cy="3108960"/>
          </a:xfrm>
          <a:prstGeom prst="rect">
            <a:avLst/>
          </a:prstGeom>
          <a:noFill/>
          <a:ln/>
        </p:spPr>
        <p:txBody>
          <a:bodyPr wrap="square" lIns="1016" tIns="1016" rIns="1016" bIns="1016" rtlCol="0" anchor="t">
            <a:normAutofit/>
          </a:bodyPr>
          <a:lstStyle/>
          <a:p>
            <a:pPr marL="0" indent="0">
              <a:buNone/>
            </a:pPr>
            <a:r>
              <a:rPr lang="en-US" sz="1900" dirty="0">
                <a:solidFill>
                  <a:srgbClr val="F7F2E8"/>
                </a:solidFill>
                <a:latin typeface="Aptos" pitchFamily="34" charset="0"/>
                <a:ea typeface="Aptos" pitchFamily="34" charset="-122"/>
                <a:cs typeface="Aptos" pitchFamily="34" charset="-120"/>
              </a:rPr>
              <a:t>Hail, Holy Queen, Mother of Mercy, our life, our sweetness, and our hope. To thee do we cry, poor banished children of Eve; to thee do we send up our sighs, mourning and weeping in this valley of tears.</a:t>
            </a:r>
            <a:endParaRPr lang="en-US" sz="1900" dirty="0"/>
          </a:p>
          <a:p>
            <a:pPr marL="0" indent="0">
              <a:buNone/>
            </a:pPr>
            <a:endParaRPr lang="en-US" sz="1900" dirty="0"/>
          </a:p>
          <a:p>
            <a:pPr marL="0" indent="0">
              <a:buNone/>
            </a:pPr>
            <a:r>
              <a:rPr lang="en-US" sz="1900" dirty="0">
                <a:solidFill>
                  <a:srgbClr val="F7F2E8"/>
                </a:solidFill>
                <a:latin typeface="Aptos" pitchFamily="34" charset="0"/>
                <a:ea typeface="Aptos" pitchFamily="34" charset="-122"/>
                <a:cs typeface="Aptos" pitchFamily="34" charset="-120"/>
              </a:rPr>
              <a:t>Turn then, most gracious Advocate, thine eyes of mercy toward us; and after this our exile, show unto us the blessed fruit of thy womb, Jesus.</a:t>
            </a:r>
            <a:endParaRPr lang="en-US" sz="1900" dirty="0"/>
          </a:p>
          <a:p>
            <a:pPr marL="0" indent="0">
              <a:buNone/>
            </a:pPr>
            <a:endParaRPr lang="en-US" sz="1900" dirty="0"/>
          </a:p>
          <a:p>
            <a:pPr marL="0" indent="0">
              <a:buNone/>
            </a:pPr>
            <a:r>
              <a:rPr lang="en-US" sz="1900" dirty="0">
                <a:solidFill>
                  <a:srgbClr val="F7F2E8"/>
                </a:solidFill>
                <a:latin typeface="Aptos" pitchFamily="34" charset="0"/>
                <a:ea typeface="Aptos" pitchFamily="34" charset="-122"/>
                <a:cs typeface="Aptos" pitchFamily="34" charset="-120"/>
              </a:rPr>
              <a:t>O clement, O loving, O sweet Virgin Mary.</a:t>
            </a:r>
            <a:endParaRPr lang="en-US" sz="1900" dirty="0"/>
          </a:p>
        </p:txBody>
      </p:sp>
      <p:sp>
        <p:nvSpPr>
          <p:cNvPr id="8" name="Text 5"/>
          <p:cNvSpPr/>
          <p:nvPr/>
        </p:nvSpPr>
        <p:spPr>
          <a:xfrm>
            <a:off x="950976" y="535838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 / All</a:t>
            </a:r>
            <a:endParaRPr lang="en-US" sz="1700" dirty="0"/>
          </a:p>
        </p:txBody>
      </p:sp>
      <p:sp>
        <p:nvSpPr>
          <p:cNvPr id="9" name="Text 6"/>
          <p:cNvSpPr/>
          <p:nvPr/>
        </p:nvSpPr>
        <p:spPr>
          <a:xfrm>
            <a:off x="950976" y="5669280"/>
            <a:ext cx="10287000" cy="640080"/>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Pray for us, O holy Mother of God.</a:t>
            </a:r>
            <a:endParaRPr lang="en-US" sz="1800" dirty="0"/>
          </a:p>
          <a:p>
            <a:pPr marL="0" indent="0">
              <a:buNone/>
            </a:pPr>
            <a:r>
              <a:rPr lang="en-US" sz="1800" dirty="0">
                <a:solidFill>
                  <a:srgbClr val="F7F2E8"/>
                </a:solidFill>
                <a:latin typeface="Aptos" pitchFamily="34" charset="0"/>
                <a:ea typeface="Aptos" pitchFamily="34" charset="-122"/>
                <a:cs typeface="Aptos" pitchFamily="34" charset="-120"/>
              </a:rPr>
              <a:t>That we may be made worthy of the promises of Christ.</a:t>
            </a:r>
            <a:endParaRPr lang="en-US" sz="180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115672"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Rosary Closing Prayer</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Let us pray</a:t>
            </a:r>
            <a:endParaRPr lang="en-US" sz="1700" dirty="0"/>
          </a:p>
        </p:txBody>
      </p:sp>
      <p:sp>
        <p:nvSpPr>
          <p:cNvPr id="7" name="Text 4"/>
          <p:cNvSpPr/>
          <p:nvPr/>
        </p:nvSpPr>
        <p:spPr>
          <a:xfrm>
            <a:off x="950976" y="2066544"/>
            <a:ext cx="10287000" cy="1325880"/>
          </a:xfrm>
          <a:prstGeom prst="rect">
            <a:avLst/>
          </a:prstGeom>
          <a:noFill/>
          <a:ln/>
        </p:spPr>
        <p:txBody>
          <a:bodyPr wrap="square" lIns="1016" tIns="1016" rIns="1016" bIns="1016" rtlCol="0" anchor="t">
            <a:normAutofit/>
          </a:bodyPr>
          <a:lstStyle/>
          <a:p>
            <a:pPr marL="0" indent="0">
              <a:buNone/>
            </a:pPr>
            <a:r>
              <a:rPr lang="en-US" sz="1750" dirty="0">
                <a:solidFill>
                  <a:srgbClr val="F7F2E8"/>
                </a:solidFill>
                <a:latin typeface="Aptos" pitchFamily="34" charset="0"/>
                <a:ea typeface="Aptos" pitchFamily="34" charset="-122"/>
                <a:cs typeface="Aptos" pitchFamily="34" charset="-120"/>
              </a:rPr>
              <a:t>O God, whose Only Begotten Son, by His life, death, and resurrection, has purchased for us the rewards of eternal life; grant, we beseech Thee, that while meditating upon these mysteries of the Most Holy Rosary of the Blessed Virgin Mary, we may imitate what they contain and obtain what they promise, through the same Christ our Lord. Amen.</a:t>
            </a:r>
            <a:endParaRPr lang="en-US" sz="1750" dirty="0"/>
          </a:p>
        </p:txBody>
      </p:sp>
      <p:sp>
        <p:nvSpPr>
          <p:cNvPr id="8" name="Text 5"/>
          <p:cNvSpPr/>
          <p:nvPr/>
        </p:nvSpPr>
        <p:spPr>
          <a:xfrm>
            <a:off x="950976" y="3575304"/>
            <a:ext cx="10058400" cy="274320"/>
          </a:xfrm>
          <a:prstGeom prst="rect">
            <a:avLst/>
          </a:prstGeom>
          <a:noFill/>
          <a:ln/>
        </p:spPr>
        <p:txBody>
          <a:bodyPr wrap="square" lIns="0" tIns="0" rIns="0" bIns="0" rtlCol="0" anchor="ctr">
            <a:normAutofit/>
          </a:bodyPr>
          <a:lstStyle/>
          <a:p>
            <a:pPr marL="0" indent="0">
              <a:buNone/>
            </a:pPr>
            <a:endParaRPr lang="en-US" sz="1700" dirty="0"/>
          </a:p>
        </p:txBody>
      </p:sp>
      <p:sp>
        <p:nvSpPr>
          <p:cNvPr id="9" name="Text 6"/>
          <p:cNvSpPr/>
          <p:nvPr/>
        </p:nvSpPr>
        <p:spPr>
          <a:xfrm>
            <a:off x="950976" y="3886200"/>
            <a:ext cx="10287000" cy="2011680"/>
          </a:xfrm>
          <a:prstGeom prst="rect">
            <a:avLst/>
          </a:prstGeom>
          <a:noFill/>
          <a:ln/>
        </p:spPr>
        <p:txBody>
          <a:bodyPr wrap="square" lIns="1016" tIns="1016" rIns="1016" bIns="1016" rtlCol="0" anchor="t">
            <a:normAutofit/>
          </a:bodyPr>
          <a:lstStyle/>
          <a:p>
            <a:pPr marL="0" indent="0">
              <a:buNone/>
            </a:pPr>
            <a:endParaRPr lang="en-US" sz="175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Litany of Loreto</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Beginning of the litany</a:t>
            </a:r>
            <a:endParaRPr lang="en-US" sz="1450" dirty="0"/>
          </a:p>
        </p:txBody>
      </p:sp>
      <p:sp>
        <p:nvSpPr>
          <p:cNvPr id="6" name="Text 3"/>
          <p:cNvSpPr/>
          <p:nvPr/>
        </p:nvSpPr>
        <p:spPr>
          <a:xfrm>
            <a:off x="914400"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Invocation</a:t>
            </a:r>
            <a:endParaRPr lang="en-US" sz="1800" dirty="0"/>
          </a:p>
        </p:txBody>
      </p:sp>
      <p:sp>
        <p:nvSpPr>
          <p:cNvPr id="7" name="Text 4"/>
          <p:cNvSpPr/>
          <p:nvPr/>
        </p:nvSpPr>
        <p:spPr>
          <a:xfrm>
            <a:off x="914400" y="2130552"/>
            <a:ext cx="4663440" cy="3886200"/>
          </a:xfrm>
          <a:prstGeom prst="rect">
            <a:avLst/>
          </a:prstGeom>
          <a:noFill/>
          <a:ln/>
        </p:spPr>
        <p:txBody>
          <a:bodyPr wrap="square" lIns="1016" tIns="1016" rIns="1016" bIns="1016" rtlCol="0" anchor="ctr">
            <a:normAutofit/>
          </a:bodyPr>
          <a:lstStyle/>
          <a:p>
            <a:pPr marL="0" indent="0">
              <a:buNone/>
            </a:pPr>
            <a:r>
              <a:rPr lang="en-US" sz="1500" dirty="0">
                <a:solidFill>
                  <a:srgbClr val="F7F2E8"/>
                </a:solidFill>
                <a:latin typeface="Aptos" pitchFamily="34" charset="0"/>
                <a:ea typeface="Aptos" pitchFamily="34" charset="-122"/>
                <a:cs typeface="Aptos" pitchFamily="34" charset="-120"/>
              </a:rPr>
              <a:t>Lord have mercy.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Christ have mercy.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Lord have mercy.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Christ hear us.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Christ graciously hear us.</a:t>
            </a:r>
            <a:endParaRPr lang="en-US" sz="1500" dirty="0"/>
          </a:p>
          <a:p>
            <a:pPr marL="0" indent="0">
              <a:buNone/>
            </a:pP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God, the Father of heaven,</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have mercy on us.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God the Son, Redeemer of the world,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have mercy on us.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God the Holy Spirit,</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have mercy on us.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Holy Trinity, one God,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have mercy on us.</a:t>
            </a:r>
            <a:endParaRPr lang="en-US" sz="1500" dirty="0"/>
          </a:p>
        </p:txBody>
      </p:sp>
      <p:sp>
        <p:nvSpPr>
          <p:cNvPr id="8" name="Text 5"/>
          <p:cNvSpPr/>
          <p:nvPr/>
        </p:nvSpPr>
        <p:spPr>
          <a:xfrm>
            <a:off x="6519672"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Holy Mother of God</a:t>
            </a:r>
            <a:endParaRPr lang="en-US" sz="1800" dirty="0"/>
          </a:p>
        </p:txBody>
      </p:sp>
      <p:sp>
        <p:nvSpPr>
          <p:cNvPr id="9" name="Text 6"/>
          <p:cNvSpPr/>
          <p:nvPr/>
        </p:nvSpPr>
        <p:spPr>
          <a:xfrm>
            <a:off x="6519672" y="2130552"/>
            <a:ext cx="4663440" cy="3886200"/>
          </a:xfrm>
          <a:prstGeom prst="rect">
            <a:avLst/>
          </a:prstGeom>
          <a:noFill/>
          <a:ln/>
        </p:spPr>
        <p:txBody>
          <a:bodyPr wrap="square" lIns="1016" tIns="1016" rIns="1016" bIns="1016" rtlCol="0" anchor="ctr">
            <a:normAutofit/>
          </a:bodyPr>
          <a:lstStyle/>
          <a:p>
            <a:pPr marL="0" indent="0">
              <a:buNone/>
            </a:pPr>
            <a:r>
              <a:rPr lang="en-US" sz="1500" dirty="0">
                <a:solidFill>
                  <a:srgbClr val="F7F2E8"/>
                </a:solidFill>
                <a:latin typeface="Aptos" pitchFamily="34" charset="0"/>
                <a:ea typeface="Aptos" pitchFamily="34" charset="-122"/>
                <a:cs typeface="Aptos" pitchFamily="34" charset="-120"/>
              </a:rPr>
              <a:t>Holy Mary,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pray for us. (after each)</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Holy Mother of God,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Holy Virgin of virgins,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Christ,</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the Church,</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Mercy,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divine grace,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Hope,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most pure,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most chaste,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inviolate,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undefiled,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most amiable,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most admirable,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good counsel,</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our Creator,</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our Saviour,</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Virgin most prudent,</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Virgin most venerable,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Virgin most renowned,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Virgin most powerful,</a:t>
            </a:r>
            <a:endParaRPr lang="en-US" sz="150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Litany of Loreto</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Titles of Our Lady</a:t>
            </a:r>
            <a:endParaRPr lang="en-US" sz="1450" dirty="0"/>
          </a:p>
        </p:txBody>
      </p:sp>
      <p:sp>
        <p:nvSpPr>
          <p:cNvPr id="6" name="Text 3"/>
          <p:cNvSpPr/>
          <p:nvPr/>
        </p:nvSpPr>
        <p:spPr>
          <a:xfrm>
            <a:off x="914400"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Queenship of Mary</a:t>
            </a:r>
            <a:endParaRPr lang="en-US" sz="1800" dirty="0"/>
          </a:p>
        </p:txBody>
      </p:sp>
      <p:sp>
        <p:nvSpPr>
          <p:cNvPr id="7" name="Text 4"/>
          <p:cNvSpPr/>
          <p:nvPr/>
        </p:nvSpPr>
        <p:spPr>
          <a:xfrm>
            <a:off x="914400" y="2130552"/>
            <a:ext cx="4663440" cy="3886200"/>
          </a:xfrm>
          <a:prstGeom prst="rect">
            <a:avLst/>
          </a:prstGeom>
          <a:noFill/>
          <a:ln/>
        </p:spPr>
        <p:txBody>
          <a:bodyPr wrap="square" lIns="1016" tIns="1016" rIns="1016" bIns="1016" rtlCol="0" anchor="ctr">
            <a:normAutofit/>
          </a:bodyPr>
          <a:lstStyle/>
          <a:p>
            <a:pPr marL="0" indent="0">
              <a:buNone/>
            </a:pPr>
            <a:r>
              <a:rPr lang="en-US" sz="1460" dirty="0">
                <a:solidFill>
                  <a:srgbClr val="F7F2E8"/>
                </a:solidFill>
                <a:latin typeface="Aptos" pitchFamily="34" charset="0"/>
                <a:ea typeface="Aptos" pitchFamily="34" charset="-122"/>
                <a:cs typeface="Aptos" pitchFamily="34" charset="-120"/>
              </a:rPr>
              <a:t>Queen of Angels,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Patriarchs,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Prophets,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Apostles,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Martyrs,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Confessors,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Virgins,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all Saints,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conceived without original sin,</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assumed into heaven,</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the most holy Rosary,</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families,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peace.</a:t>
            </a:r>
            <a:endParaRPr lang="en-US" sz="1460" dirty="0"/>
          </a:p>
          <a:p>
            <a:pPr marL="0" indent="0">
              <a:buNone/>
            </a:pP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Virgin most merciful,</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All: pray for us. (after each)</a:t>
            </a:r>
            <a:endParaRPr lang="en-US" sz="1460" dirty="0"/>
          </a:p>
        </p:txBody>
      </p:sp>
      <p:sp>
        <p:nvSpPr>
          <p:cNvPr id="8" name="Text 5"/>
          <p:cNvSpPr/>
          <p:nvPr/>
        </p:nvSpPr>
        <p:spPr>
          <a:xfrm>
            <a:off x="6519672"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Symbols of Mary</a:t>
            </a:r>
            <a:endParaRPr lang="en-US" sz="1800" dirty="0"/>
          </a:p>
        </p:txBody>
      </p:sp>
      <p:sp>
        <p:nvSpPr>
          <p:cNvPr id="9" name="Text 6"/>
          <p:cNvSpPr/>
          <p:nvPr/>
        </p:nvSpPr>
        <p:spPr>
          <a:xfrm>
            <a:off x="6519672" y="2130552"/>
            <a:ext cx="4663440" cy="3886200"/>
          </a:xfrm>
          <a:prstGeom prst="rect">
            <a:avLst/>
          </a:prstGeom>
          <a:noFill/>
          <a:ln/>
        </p:spPr>
        <p:txBody>
          <a:bodyPr wrap="square" lIns="1016" tIns="1016" rIns="1016" bIns="1016" rtlCol="0" anchor="ctr">
            <a:normAutofit/>
          </a:bodyPr>
          <a:lstStyle/>
          <a:p>
            <a:pPr marL="0" indent="0">
              <a:buNone/>
            </a:pPr>
            <a:r>
              <a:rPr lang="en-US" sz="1460" dirty="0">
                <a:solidFill>
                  <a:srgbClr val="F7F2E8"/>
                </a:solidFill>
                <a:latin typeface="Aptos" pitchFamily="34" charset="0"/>
                <a:ea typeface="Aptos" pitchFamily="34" charset="-122"/>
                <a:cs typeface="Aptos" pitchFamily="34" charset="-120"/>
              </a:rPr>
              <a:t>Virgin most faithful,</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Mirror of justice,</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Seat of wisdom,</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Cause of our joy,</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Spiritual vessel,</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Vessel of honour,</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Singular vessel of devotion,</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Mystical rose,</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Tower of David,</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Tower of ivory,</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House of gold,</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Ark of the covenant,</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Gate of heaven,</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Morning star,</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Health of the sick,</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Refuge of sinners,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Solace of Migrants,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Comfort of the afflicted,</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Help of Christians,</a:t>
            </a:r>
            <a:endParaRPr lang="en-US" sz="146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Litany of Loreto</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Conclusion</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Lamb of God</a:t>
            </a:r>
            <a:endParaRPr lang="en-US" sz="1700" dirty="0"/>
          </a:p>
        </p:txBody>
      </p:sp>
      <p:sp>
        <p:nvSpPr>
          <p:cNvPr id="7" name="Text 4"/>
          <p:cNvSpPr/>
          <p:nvPr/>
        </p:nvSpPr>
        <p:spPr>
          <a:xfrm>
            <a:off x="950976" y="2066544"/>
            <a:ext cx="10287000" cy="1691640"/>
          </a:xfrm>
          <a:prstGeom prst="rect">
            <a:avLst/>
          </a:prstGeom>
          <a:noFill/>
          <a:ln/>
        </p:spPr>
        <p:txBody>
          <a:bodyPr wrap="square" lIns="1016" tIns="1016" rIns="1016" bIns="1016" rtlCol="0" anchor="t">
            <a:normAutofit/>
          </a:bodyPr>
          <a:lstStyle/>
          <a:p>
            <a:pPr marL="0" indent="0">
              <a:buNone/>
            </a:pPr>
            <a:r>
              <a:rPr lang="en-US" sz="1700" dirty="0">
                <a:solidFill>
                  <a:srgbClr val="F7F2E8"/>
                </a:solidFill>
                <a:latin typeface="Aptos" pitchFamily="34" charset="0"/>
                <a:ea typeface="Aptos" pitchFamily="34" charset="-122"/>
                <a:cs typeface="Aptos" pitchFamily="34" charset="-120"/>
              </a:rPr>
              <a:t>Lamb of God, who takes away the sins of the world,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All: spare us, O Lord.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Lamb of God, who takes away the sins of the world,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All: graciously hear us, O Lord.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Lamb of God, who takes away the sins of the world,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All: have mercy on us.</a:t>
            </a:r>
            <a:endParaRPr lang="en-US" sz="1700" dirty="0"/>
          </a:p>
          <a:p>
            <a:pPr marL="0" indent="0">
              <a:buNone/>
            </a:pP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Pray for us, O holy Mother of God.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That we may be made worthy of the promises of Christ.</a:t>
            </a:r>
            <a:endParaRPr lang="en-US" sz="1700" dirty="0"/>
          </a:p>
        </p:txBody>
      </p:sp>
      <p:sp>
        <p:nvSpPr>
          <p:cNvPr id="8" name="Text 5"/>
          <p:cNvSpPr/>
          <p:nvPr/>
        </p:nvSpPr>
        <p:spPr>
          <a:xfrm>
            <a:off x="950976" y="394106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Let us pray</a:t>
            </a:r>
            <a:endParaRPr lang="en-US" sz="1700" dirty="0"/>
          </a:p>
        </p:txBody>
      </p:sp>
      <p:sp>
        <p:nvSpPr>
          <p:cNvPr id="9" name="Text 6"/>
          <p:cNvSpPr/>
          <p:nvPr/>
        </p:nvSpPr>
        <p:spPr>
          <a:xfrm>
            <a:off x="950976" y="4251960"/>
            <a:ext cx="10287000" cy="1234440"/>
          </a:xfrm>
          <a:prstGeom prst="rect">
            <a:avLst/>
          </a:prstGeom>
          <a:noFill/>
          <a:ln/>
        </p:spPr>
        <p:txBody>
          <a:bodyPr wrap="square" lIns="1016" tIns="1016" rIns="1016" bIns="1016" rtlCol="0" anchor="t">
            <a:normAutofit/>
          </a:bodyPr>
          <a:lstStyle/>
          <a:p>
            <a:pPr marL="0" indent="0">
              <a:buNone/>
            </a:pPr>
            <a:r>
              <a:rPr lang="en-US" sz="1750" dirty="0">
                <a:solidFill>
                  <a:srgbClr val="F7F2E8"/>
                </a:solidFill>
                <a:latin typeface="Aptos" pitchFamily="34" charset="0"/>
                <a:ea typeface="Aptos" pitchFamily="34" charset="-122"/>
                <a:cs typeface="Aptos" pitchFamily="34" charset="-120"/>
              </a:rPr>
              <a:t>Grant, we beseech thee, O Lord God, that we, your servants, may enjoy perpetual health of mind and body; and by the glorious intercession of the Blessed Mary, ever Virgin, may be delivered from present sorrow, and obtain eternal joy. Through Christ our Lord.</a:t>
            </a:r>
            <a:endParaRPr lang="en-US" sz="1750" dirty="0"/>
          </a:p>
          <a:p>
            <a:pPr marL="0" indent="0">
              <a:buNone/>
            </a:pPr>
            <a:r>
              <a:rPr lang="en-US" sz="1750" dirty="0">
                <a:solidFill>
                  <a:srgbClr val="F7F2E8"/>
                </a:solidFill>
                <a:latin typeface="Aptos" pitchFamily="34" charset="0"/>
                <a:ea typeface="Aptos" pitchFamily="34" charset="-122"/>
                <a:cs typeface="Aptos" pitchFamily="34" charset="-120"/>
              </a:rPr>
              <a:t>All: Amen.</a:t>
            </a:r>
            <a:endParaRPr lang="en-US" sz="175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Final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sp>
      <p:sp>
        <p:nvSpPr>
          <p:cNvPr id="5" name="Text 2"/>
          <p:cNvSpPr/>
          <p:nvPr/>
        </p:nvSpPr>
        <p:spPr>
          <a:xfrm>
            <a:off x="1325880" y="2148840"/>
            <a:ext cx="9418320" cy="2331720"/>
          </a:xfrm>
          <a:prstGeom prst="rect">
            <a:avLst/>
          </a:prstGeom>
          <a:noFill/>
          <a:ln/>
        </p:spPr>
        <p:txBody>
          <a:bodyPr wrap="square" lIns="1016" tIns="1016" rIns="1016" bIns="1016" rtlCol="0" anchor="ctr">
            <a:normAutofit/>
          </a:bodyPr>
          <a:lstStyle/>
          <a:p>
            <a:pPr marL="0" indent="0">
              <a:buNone/>
            </a:pPr>
            <a:r>
              <a:rPr lang="en-US" sz="2100" dirty="0">
                <a:solidFill>
                  <a:srgbClr val="F7F2E8"/>
                </a:solidFill>
                <a:latin typeface="Aptos" pitchFamily="34" charset="0"/>
                <a:ea typeface="Aptos" pitchFamily="34" charset="-122"/>
                <a:cs typeface="Aptos" pitchFamily="34" charset="-120"/>
              </a:rPr>
              <a:t>Leader: May the Divine Assistance remain always with us.</a:t>
            </a: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All: Amen.</a:t>
            </a:r>
            <a:endParaRPr lang="en-US" sz="2100" dirty="0"/>
          </a:p>
          <a:p>
            <a:pPr marL="0" indent="0">
              <a:buNone/>
            </a:pP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Leader: And may the souls of the faithful departed, through the mercy of God, rest in peace.</a:t>
            </a: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All: Amen.</a:t>
            </a:r>
            <a:endParaRPr lang="en-US" sz="2100" dirty="0"/>
          </a:p>
          <a:p>
            <a:pPr marL="0" indent="0">
              <a:buNone/>
            </a:pP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Leader: In the name of the Father, and of the Son, and of the Holy Spirit.</a:t>
            </a: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All: Amen.</a:t>
            </a:r>
            <a:endParaRPr lang="en-US" sz="2100" dirty="0"/>
          </a:p>
        </p:txBody>
      </p:sp>
      <p:sp>
        <p:nvSpPr>
          <p:cNvPr id="6" name="Text 3"/>
          <p:cNvSpPr/>
          <p:nvPr/>
        </p:nvSpPr>
        <p:spPr>
          <a:xfrm>
            <a:off x="1005840" y="5623560"/>
            <a:ext cx="10149840" cy="384048"/>
          </a:xfrm>
          <a:prstGeom prst="rect">
            <a:avLst/>
          </a:prstGeom>
          <a:noFill/>
          <a:ln/>
        </p:spPr>
        <p:txBody>
          <a:bodyPr wrap="square" lIns="0" tIns="0" rIns="0" bIns="0" rtlCol="0" anchor="ctr"/>
          <a:lstStyle/>
          <a:p>
            <a:pPr marL="0" indent="0" algn="ctr">
              <a:buNone/>
            </a:pPr>
            <a:r>
              <a:rPr lang="en-US" sz="2200" b="1" dirty="0">
                <a:solidFill>
                  <a:srgbClr val="D7B56D"/>
                </a:solidFill>
                <a:latin typeface="Aptos Display" pitchFamily="34" charset="0"/>
                <a:ea typeface="Aptos Display" pitchFamily="34" charset="-122"/>
                <a:cs typeface="Aptos Display" pitchFamily="34" charset="-120"/>
              </a:rPr>
              <a:t>St. Mary’s Virtual Rosary Ministry</a:t>
            </a:r>
            <a:endParaRPr lang="en-US" sz="220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3024</Words>
  <Application>Microsoft Office PowerPoint</Application>
  <PresentationFormat>Widescreen</PresentationFormat>
  <Paragraphs>300</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 Mary’s Church - Park City, Utah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Mary’s Virtual Rosary Ministry</dc:title>
  <dc:subject>Glorious Mysteries Virtual Rosary</dc:subject>
  <dc:creator>St. Mary’s Virtual Rosary Ministry</dc:creator>
  <cp:lastModifiedBy>Don Dass</cp:lastModifiedBy>
  <cp:revision>2</cp:revision>
  <dcterms:created xsi:type="dcterms:W3CDTF">2026-08-31T17:31:32Z</dcterms:created>
  <dcterms:modified xsi:type="dcterms:W3CDTF">2026-08-31T19:12:12Z</dcterms:modified>
</cp:coreProperties>
</file>